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71" r:id="rId4"/>
    <p:sldId id="261" r:id="rId5"/>
    <p:sldId id="275" r:id="rId6"/>
    <p:sldId id="276" r:id="rId7"/>
    <p:sldId id="272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m Schoeman" initials="WS" lastIdx="1" clrIdx="0">
    <p:extLst>
      <p:ext uri="{19B8F6BF-5375-455C-9EA6-DF929625EA0E}">
        <p15:presenceInfo xmlns:p15="http://schemas.microsoft.com/office/powerpoint/2012/main" userId="789daac9017933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11E446-516F-924F-A5D0-DD26080EEA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78100-7829-F548-A7C6-BB3039C294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52F09-81E8-B844-9D0F-C1470FDA7DCA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E18ABE-4E83-E149-9FCA-BBB6BC1E8C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D299C5-9EBC-B04F-80FB-265BF553A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23CAB-AC4E-124E-B7C5-30D1FF255B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A2151-2B53-6845-B9B4-3B6FE5D50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29218-A5A5-1F43-9050-0DA1CEEF70E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02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5E6A-3780-9B4A-9D89-C7B91D490C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5E6A-3780-9B4A-9D89-C7B91D490C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2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15E6A-3780-9B4A-9D89-C7B91D490C6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0A11-1800-4B94-A346-4F159AA81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83AAC-9CED-4206-AB5F-60401FDB0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C090-8CFF-4DA5-A113-1A62A2F7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B06C3-54B9-402F-A166-5067006E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27788-66A5-475A-A2F5-80CE2442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658D-24EF-4C9C-AE34-49ECFBA9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C30FE-E905-4887-9D95-B076A04A5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33FE2-81BD-4CE6-97C0-A3E179F9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A00C-091A-440D-8074-49320C93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AA8C-D9DB-4C7C-93BE-EA7884D9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6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F004C-A235-4906-86D0-54B2554D1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869F6-DA72-484D-ACDF-70F5B411E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4F504-E879-4A66-8E49-86D18C79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966E8-5A2E-410E-BC14-0E7678FE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87BBF-9EE9-4098-B3DA-1D12908E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7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E32E-D118-4B0A-8F24-84831051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A9A5-B640-4624-9741-55F30766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EE5CD-2993-442A-929E-A3800BD3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D907C-1EA6-44E7-BF4F-086B0A46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596BB-A876-41F6-B143-E57D621F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6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371E-5D73-4C55-85EF-F026AA61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2D3B3-4151-4907-BE06-A9B4B7F33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CD4C-CDD2-440E-9AC2-128F4B85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E66A-D059-4C55-AA98-99404F52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2B1B0-21A7-4065-8CDD-A4897097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4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0D6B-E4F4-41C3-B45B-71E7A916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D2F7A-C4F9-4AA5-B325-8B7B10A4E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2452D-E30F-4068-AED4-992CF1217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C07A0-9CE8-41ED-B49A-67833BC1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30B65-4F61-4165-A44E-887B2880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3D069-F19C-45B6-8BB4-3F1C96B0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F296-A090-4A21-8B1A-D897CAE7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F160-5767-483E-82F8-6CABDC6B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ADA68-94DA-4561-A8FD-1DBF7510B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2181C-6AEE-402D-85D5-398245348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0817B-8934-4D01-B288-A441ECBC7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3CB8E-8410-406C-BB2D-9C4DBE36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DF492-A45F-4C51-9E54-732F0824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158AE-250D-4700-954B-867B35A3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6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FD71-3800-47B2-90AD-CE983FC8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72FC5-7ABD-4CA8-B984-CC1D49E0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33A63-B6EC-46F2-ACA5-9E7DFE88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1F883-FC09-45B8-BBBD-4FE914A1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0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AD683-FA1E-4540-8990-BB13BDE2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48BE5-5050-449F-A165-B0F29DCD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2842-1CD3-4548-B099-B7CFDE19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527C-75C4-4204-9386-47C4DD16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4428-CD3F-496A-A999-3518B06B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E9764-504B-4FC3-BFB5-B4AA53AD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44578-ADC5-4558-AF7B-03D09096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042C3-AD1C-4EA5-A48B-214FEEDE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4B113-0FF1-48F8-A09E-C5BF9B8C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2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FA33-F159-46AC-88C4-B05DCF29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7A707-FB23-40D5-9646-CAC787874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7EB9-8264-401C-A4E2-D019F0AD2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7E1DE-FF96-4986-A5EC-83ED7BCC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42504-BFCB-4E41-9479-B457DAEE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9C5C9-EC2B-47DE-A968-4BF7C7B3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9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DA554-D2EA-48A8-AB66-EF979BA8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9717D-29CE-4DDE-9420-C0E2258AF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B4686-3711-437D-990F-5EF6FB9A7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F0DD-FAA1-4267-B204-B93FD0982D8F}" type="datetimeFigureOut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EAF77-6DBC-43E6-A93A-5F365A1C8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100AD-74DF-491F-993A-35881F51F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D048B-BEEF-4438-AFC3-BE9A78FA94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7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A8502-542A-4A30-87F0-0EBA34A15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100" y="4562779"/>
            <a:ext cx="7385328" cy="214841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200" b="1" dirty="0">
                <a:solidFill>
                  <a:srgbClr val="000000"/>
                </a:solidFill>
              </a:rPr>
              <a:t>FINNISH INNOVATION: </a:t>
            </a:r>
            <a:br>
              <a:rPr lang="en-US" sz="3200" b="1" dirty="0">
                <a:solidFill>
                  <a:srgbClr val="000000"/>
                </a:solidFill>
              </a:rPr>
            </a:b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4400" b="1" dirty="0">
                <a:solidFill>
                  <a:srgbClr val="000000"/>
                </a:solidFill>
              </a:rPr>
              <a:t>MOBILE SLAUGHTER UNITS</a:t>
            </a: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4400" b="1" dirty="0">
                <a:solidFill>
                  <a:srgbClr val="000000"/>
                </a:solidFill>
              </a:rPr>
              <a:t>                  </a:t>
            </a:r>
            <a:r>
              <a:rPr lang="en-US" sz="1800" b="1" dirty="0">
                <a:solidFill>
                  <a:srgbClr val="000000"/>
                </a:solidFill>
              </a:rPr>
              <a:t>www.kometos.com </a:t>
            </a:r>
            <a:br>
              <a:rPr lang="en-US" sz="4400" b="1" dirty="0">
                <a:solidFill>
                  <a:srgbClr val="000000"/>
                </a:solidFill>
              </a:rPr>
            </a:b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37A9DBC-4249-7E43-9EF7-273F977C5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257" y="2827089"/>
            <a:ext cx="3526056" cy="144182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814C29D-4DC8-4010-A05B-37DBBBA47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37" y="4268911"/>
            <a:ext cx="3457181" cy="210672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902A93B-0F7E-44A8-BA64-B81C3252F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37" y="345291"/>
            <a:ext cx="2375253" cy="178144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249B2C9-45E8-46A6-BD0B-141F41D553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" y="722066"/>
            <a:ext cx="3372374" cy="18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9D84AA-13B6-4B48-8FDD-B8AEA52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4" y="1607038"/>
            <a:ext cx="3329414" cy="838719"/>
          </a:xfrm>
        </p:spPr>
        <p:txBody>
          <a:bodyPr>
            <a:normAutofit/>
          </a:bodyPr>
          <a:lstStyle/>
          <a:p>
            <a:r>
              <a:rPr lang="en-US" sz="4400" b="1" dirty="0"/>
              <a:t>    </a:t>
            </a:r>
            <a:r>
              <a:rPr lang="en-US" sz="3600" b="1" dirty="0"/>
              <a:t>Company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64E641B2-4FF6-433A-98C9-8CBEC67B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KOMETOS is the world leader in modular and mobile livestock slaughter units, thawing systems and modular fish, seafood and food processing facilities.</a:t>
            </a:r>
          </a:p>
          <a:p>
            <a:r>
              <a:rPr lang="en-US" sz="1600" dirty="0"/>
              <a:t>A Private company based in </a:t>
            </a:r>
            <a:r>
              <a:rPr lang="en-US" sz="1600" dirty="0" err="1"/>
              <a:t>Kauhajoki</a:t>
            </a:r>
            <a:r>
              <a:rPr lang="en-US" sz="1600" dirty="0"/>
              <a:t> in Western Finland </a:t>
            </a:r>
          </a:p>
          <a:p>
            <a:r>
              <a:rPr lang="en-US" sz="1600" dirty="0"/>
              <a:t>Export focused with 30 years of export sales into Nordic States, Russia, Europe, Eastern Europe, Asia, Australian and North American markets.</a:t>
            </a:r>
          </a:p>
          <a:p>
            <a:r>
              <a:rPr lang="en-US" sz="1600" dirty="0"/>
              <a:t>All units and equipment are built to EC standards 852/853/854 of 2004 compliant with current EU food and meat hygiene regulations.</a:t>
            </a:r>
          </a:p>
          <a:p>
            <a:r>
              <a:rPr lang="en-US" sz="1600" dirty="0" err="1"/>
              <a:t>Kometos</a:t>
            </a:r>
            <a:r>
              <a:rPr lang="en-US" sz="1600" dirty="0"/>
              <a:t> has technical partner’s all over world to </a:t>
            </a:r>
            <a:r>
              <a:rPr lang="en-US" sz="1600" dirty="0" err="1"/>
              <a:t>quarantee</a:t>
            </a:r>
            <a:r>
              <a:rPr lang="en-US" sz="1600" dirty="0"/>
              <a:t> service to </a:t>
            </a:r>
            <a:r>
              <a:rPr lang="en-US" sz="1600" dirty="0" err="1"/>
              <a:t>Kometos</a:t>
            </a:r>
            <a:r>
              <a:rPr lang="en-US" sz="1600" dirty="0"/>
              <a:t> products.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www.kometos.com</a:t>
            </a:r>
            <a:r>
              <a:rPr lang="en-US" sz="1600" dirty="0"/>
              <a:t>/home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2FB26-0954-8A40-87FA-60D563AB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r="1931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19D212-58D9-4FDF-A44B-F7D0FC0EBC6B}"/>
              </a:ext>
            </a:extLst>
          </p:cNvPr>
          <p:cNvSpPr txBox="1">
            <a:spLocks/>
          </p:cNvSpPr>
          <p:nvPr/>
        </p:nvSpPr>
        <p:spPr>
          <a:xfrm>
            <a:off x="163775" y="1219200"/>
            <a:ext cx="2976990" cy="523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387FF19-0A2B-784E-B280-A96E92CC9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" y="292545"/>
            <a:ext cx="3526056" cy="157302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BE1E419-0C13-442B-8926-68087563B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0" y="261785"/>
            <a:ext cx="3335029" cy="18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9D84AA-13B6-4B48-8FDD-B8AEA52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3" y="1607038"/>
            <a:ext cx="5120113" cy="792213"/>
          </a:xfrm>
        </p:spPr>
        <p:txBody>
          <a:bodyPr>
            <a:normAutofit/>
          </a:bodyPr>
          <a:lstStyle/>
          <a:p>
            <a:r>
              <a:rPr lang="en-US" sz="4400" b="1" dirty="0"/>
              <a:t>    </a:t>
            </a:r>
            <a:r>
              <a:rPr lang="en-US" sz="3600" b="1" dirty="0"/>
              <a:t>Mobile Applications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64E641B2-4FF6-433A-98C9-8CBEC67B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Commercial Slaughter of cattle and small stock (sheep, goats &amp; pigs) to compliant meat safety standards. Up to a maximum of 30 Cattle units equivalent per day.</a:t>
            </a:r>
          </a:p>
          <a:p>
            <a:r>
              <a:rPr lang="en-US" sz="1600" dirty="0"/>
              <a:t>Provide local livestock producers access to slaughter facilities in remote areas where normal commercial slaughter is not possible OR transport costs render the transport of livestock to slaughter unviable.</a:t>
            </a:r>
          </a:p>
          <a:p>
            <a:r>
              <a:rPr lang="en-US" sz="1600" dirty="0"/>
              <a:t>Provide livestock farmers with a means to market through the sale of meat rather than livestock,  attracting a better value return at source as part of a rural meat value chain development.</a:t>
            </a:r>
          </a:p>
          <a:p>
            <a:r>
              <a:rPr lang="en-US" sz="1600" dirty="0"/>
              <a:t>Provide local communities with an additional food safe source of animal protein, slaughtered under controlled conditions, either in the form of carcasses or offal.</a:t>
            </a:r>
          </a:p>
          <a:p>
            <a:r>
              <a:rPr lang="en-US" sz="1600" dirty="0"/>
              <a:t>Provide humane and ethical slaughter of animals with traceability of carcasses back to their point of origin.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2FB26-0954-8A40-87FA-60D563ABA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r="397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19D212-58D9-4FDF-A44B-F7D0FC0EBC6B}"/>
              </a:ext>
            </a:extLst>
          </p:cNvPr>
          <p:cNvSpPr txBox="1">
            <a:spLocks/>
          </p:cNvSpPr>
          <p:nvPr/>
        </p:nvSpPr>
        <p:spPr>
          <a:xfrm>
            <a:off x="163775" y="1219200"/>
            <a:ext cx="2976990" cy="523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387FF19-0A2B-784E-B280-A96E92CC9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" y="292545"/>
            <a:ext cx="3526056" cy="15730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5C8A713-F32B-4457-952B-CE1C52EAA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546" y="3825381"/>
            <a:ext cx="3920454" cy="303261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52B94D6-497E-4F36-8ED6-2E9790063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092" y="2003144"/>
            <a:ext cx="5926908" cy="20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9D84AA-13B6-4B48-8FDD-B8AEA52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17" y="1636158"/>
            <a:ext cx="4904965" cy="838719"/>
          </a:xfrm>
        </p:spPr>
        <p:txBody>
          <a:bodyPr>
            <a:normAutofit/>
          </a:bodyPr>
          <a:lstStyle/>
          <a:p>
            <a:r>
              <a:rPr lang="en-US" sz="3200" b="1" dirty="0"/>
              <a:t> Components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64E641B2-4FF6-433A-98C9-8CBEC67B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36" y="2575042"/>
            <a:ext cx="5120113" cy="3462228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/>
              <a:t>Standard MSU configuration comprises 4 modules</a:t>
            </a:r>
          </a:p>
          <a:p>
            <a:pPr lvl="1"/>
            <a:r>
              <a:rPr lang="en-US" sz="1700" dirty="0"/>
              <a:t>Staff &amp; Veterinary unit</a:t>
            </a:r>
          </a:p>
          <a:p>
            <a:pPr lvl="1"/>
            <a:r>
              <a:rPr lang="en-US" sz="1700" dirty="0"/>
              <a:t>Slaughter and carcass dressing unit</a:t>
            </a:r>
          </a:p>
          <a:p>
            <a:pPr lvl="1"/>
            <a:r>
              <a:rPr lang="en-US" sz="1700" dirty="0"/>
              <a:t>Carcass chilling unit</a:t>
            </a:r>
          </a:p>
          <a:p>
            <a:pPr lvl="1"/>
            <a:r>
              <a:rPr lang="en-US" sz="1700" dirty="0"/>
              <a:t>Hides &amp; offal chilling unit</a:t>
            </a:r>
          </a:p>
          <a:p>
            <a:r>
              <a:rPr lang="en-US" sz="1700" dirty="0"/>
              <a:t>Other configurations possible based on animal throughput and species.</a:t>
            </a:r>
          </a:p>
          <a:p>
            <a:r>
              <a:rPr lang="en-US" sz="1700" dirty="0"/>
              <a:t>Onboard facilities for electrical generation, compressed air, potable and waste water tanks, effluent storage.</a:t>
            </a:r>
          </a:p>
          <a:p>
            <a:r>
              <a:rPr lang="en-US" sz="1700" dirty="0"/>
              <a:t>Operates with a total of 6 staff inclusive of  meat inspection or Veterinary personnel.</a:t>
            </a:r>
          </a:p>
          <a:p>
            <a:r>
              <a:rPr lang="en-US" sz="1700" dirty="0"/>
              <a:t>The slaughter unit uses a Pneumatic lift mechanism to lower stunning box to ground level, to expand the walls &amp; to heighten the ceiling to accommodate full height of cattle carcass.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7E63FB6-D699-F942-9B1F-09173EB3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r="18109"/>
          <a:stretch/>
        </p:blipFill>
        <p:spPr>
          <a:xfrm>
            <a:off x="5778078" y="13"/>
            <a:ext cx="6413922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19D212-58D9-4FDF-A44B-F7D0FC0EBC6B}"/>
              </a:ext>
            </a:extLst>
          </p:cNvPr>
          <p:cNvSpPr txBox="1">
            <a:spLocks/>
          </p:cNvSpPr>
          <p:nvPr/>
        </p:nvSpPr>
        <p:spPr>
          <a:xfrm>
            <a:off x="163775" y="1219200"/>
            <a:ext cx="2976990" cy="523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716CFF7-F056-7F42-9A2C-07DF76157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" y="259067"/>
            <a:ext cx="3526056" cy="15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7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C37A4-5B10-4E9D-B64D-F24E37F7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96" y="1719743"/>
            <a:ext cx="4127384" cy="6878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fi-FI" sz="3600" b="1" dirty="0"/>
            </a:br>
            <a:r>
              <a:rPr lang="fi-FI" sz="3600" b="1" dirty="0" err="1"/>
              <a:t>Slaughter</a:t>
            </a:r>
            <a:r>
              <a:rPr lang="fi-FI" sz="3600" b="1" dirty="0"/>
              <a:t> </a:t>
            </a:r>
            <a:r>
              <a:rPr lang="fi-FI" sz="3600" b="1" dirty="0" err="1"/>
              <a:t>line</a:t>
            </a:r>
            <a:br>
              <a:rPr lang="fi-FI" sz="800" b="1" dirty="0"/>
            </a:br>
            <a:r>
              <a:rPr lang="fi-FI" sz="800" b="1" dirty="0"/>
              <a:t>____________________________________________________________________________________________</a:t>
            </a:r>
            <a:br>
              <a:rPr lang="fi-FI" sz="3200" b="1" dirty="0"/>
            </a:br>
            <a:endParaRPr lang="en-GB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4AD760-018E-4574-AD16-CA5EDDCC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5" y="2474753"/>
            <a:ext cx="6031686" cy="606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/>
              <a:t>Kometos</a:t>
            </a:r>
            <a:r>
              <a:rPr lang="en-GB" sz="1600" dirty="0"/>
              <a:t> uses only the best components in its mobile slaughterhouses, which are selected together with the customer.</a:t>
            </a:r>
          </a:p>
        </p:txBody>
      </p:sp>
      <p:pic>
        <p:nvPicPr>
          <p:cNvPr id="4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5A8B506-B1DC-4E7A-B92B-7BB94D342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" y="259067"/>
            <a:ext cx="3526056" cy="157302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071A42D-912E-4D95-8146-8FFCFBC5B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8" y="3194029"/>
            <a:ext cx="6354949" cy="35536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C3D37CC-D249-4911-9EE3-869AECE4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5" y="357809"/>
            <a:ext cx="3088711" cy="17289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1F9DD4-421D-43AD-86A8-2B5046A03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34" y="309624"/>
            <a:ext cx="4301269" cy="64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3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C4D048F-D355-4460-AB9B-5C912AF8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" y="259067"/>
            <a:ext cx="3526056" cy="157302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84E20B8-51B1-43AD-B28F-7F04A63EC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" y="3587924"/>
            <a:ext cx="5972961" cy="302576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25E3208-32C3-4274-837E-293CF207F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5" y="3587924"/>
            <a:ext cx="4281856" cy="302576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98A8478-C55B-4236-B085-1BECD9FD5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" y="1663187"/>
            <a:ext cx="3162650" cy="176581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D4271A97-2B95-4440-907D-2562C2F33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55" y="645952"/>
            <a:ext cx="4508409" cy="2624123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242AC51A-D01A-430C-8415-2068D1402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81" y="1629325"/>
            <a:ext cx="2667700" cy="17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9D84AA-13B6-4B48-8FDD-B8AEA52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17" y="1636158"/>
            <a:ext cx="4904965" cy="838719"/>
          </a:xfrm>
        </p:spPr>
        <p:txBody>
          <a:bodyPr>
            <a:normAutofit/>
          </a:bodyPr>
          <a:lstStyle/>
          <a:p>
            <a:r>
              <a:rPr lang="en-US" sz="3200" b="1" dirty="0"/>
              <a:t> Mobility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64E641B2-4FF6-433A-98C9-8CBEC67B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36" y="2575042"/>
            <a:ext cx="5120113" cy="3462228"/>
          </a:xfrm>
        </p:spPr>
        <p:txBody>
          <a:bodyPr>
            <a:normAutofit fontScale="92500"/>
          </a:bodyPr>
          <a:lstStyle/>
          <a:p>
            <a:r>
              <a:rPr lang="en-US" sz="1700" dirty="0"/>
              <a:t>Fully mobile with the provision (in the 4 module version) of 3 truck drive units which include:</a:t>
            </a:r>
          </a:p>
          <a:p>
            <a:pPr lvl="1"/>
            <a:r>
              <a:rPr lang="en-US" sz="1600" dirty="0"/>
              <a:t>2 x 2 axle semi trailer</a:t>
            </a:r>
          </a:p>
          <a:p>
            <a:pPr lvl="1"/>
            <a:r>
              <a:rPr lang="en-US" sz="1600" dirty="0"/>
              <a:t>1 x 1 axle trailer</a:t>
            </a:r>
          </a:p>
          <a:p>
            <a:pPr lvl="1"/>
            <a:r>
              <a:rPr lang="en-US" sz="1600" dirty="0"/>
              <a:t>1 x 3 axle truck</a:t>
            </a:r>
          </a:p>
          <a:p>
            <a:r>
              <a:rPr lang="en-US" sz="1700" dirty="0"/>
              <a:t>Approximately two-hour setup on site is possible</a:t>
            </a:r>
          </a:p>
          <a:p>
            <a:r>
              <a:rPr lang="en-US" sz="1700" dirty="0"/>
              <a:t>Can either be used in stand-alone operation OR operates in conjunction with prebuilt docking stations providing lairage, carcass chilling and waste facilities.</a:t>
            </a:r>
          </a:p>
          <a:p>
            <a:r>
              <a:rPr lang="en-US" sz="1700" dirty="0"/>
              <a:t>Can operate as part of a hub and spoke network where chilled carcasses are transported back to a central storage and processing facility for further value addition.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7E63FB6-D699-F942-9B1F-09173EB3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0" r="29320"/>
          <a:stretch/>
        </p:blipFill>
        <p:spPr>
          <a:xfrm>
            <a:off x="5644087" y="33244"/>
            <a:ext cx="618723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19D212-58D9-4FDF-A44B-F7D0FC0EBC6B}"/>
              </a:ext>
            </a:extLst>
          </p:cNvPr>
          <p:cNvSpPr txBox="1">
            <a:spLocks/>
          </p:cNvSpPr>
          <p:nvPr/>
        </p:nvSpPr>
        <p:spPr>
          <a:xfrm>
            <a:off x="163775" y="1219200"/>
            <a:ext cx="2976990" cy="523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716CFF7-F056-7F42-9A2C-07DF76157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" y="259067"/>
            <a:ext cx="3526056" cy="15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9D84AA-13B6-4B48-8FDD-B8AEA52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17" y="1636158"/>
            <a:ext cx="4904965" cy="838719"/>
          </a:xfrm>
        </p:spPr>
        <p:txBody>
          <a:bodyPr>
            <a:normAutofit/>
          </a:bodyPr>
          <a:lstStyle/>
          <a:p>
            <a:r>
              <a:rPr lang="en-US" sz="3200" b="1" dirty="0"/>
              <a:t> Latest Developments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64E641B2-4FF6-433A-98C9-8CBEC67B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736" y="2575042"/>
            <a:ext cx="5120113" cy="3462228"/>
          </a:xfrm>
        </p:spPr>
        <p:txBody>
          <a:bodyPr>
            <a:normAutofit fontScale="77500" lnSpcReduction="20000"/>
          </a:bodyPr>
          <a:lstStyle/>
          <a:p>
            <a:r>
              <a:rPr lang="en-US" sz="1700" dirty="0"/>
              <a:t>In August 2021 Kometos’s latest &amp; most technically advanced mobile slaughter unit was delivered to France.</a:t>
            </a:r>
            <a:endParaRPr lang="en-US" sz="1600" dirty="0"/>
          </a:p>
          <a:p>
            <a:r>
              <a:rPr lang="en-US" sz="1700" dirty="0"/>
              <a:t>Kometos sets a new benchmark standard for France in terms of ethical handling of animals to slaughter:</a:t>
            </a:r>
          </a:p>
          <a:p>
            <a:pPr marL="0" indent="0">
              <a:buNone/>
            </a:pPr>
            <a:endParaRPr lang="en-US" sz="1700" dirty="0"/>
          </a:p>
          <a:p>
            <a:pPr lvl="1"/>
            <a:r>
              <a:rPr lang="en-US" sz="1500" dirty="0"/>
              <a:t>Animals not subjected to long transport journeys.</a:t>
            </a:r>
          </a:p>
          <a:p>
            <a:pPr lvl="1"/>
            <a:r>
              <a:rPr lang="en-US" sz="1500" dirty="0"/>
              <a:t>No transiting through</a:t>
            </a:r>
            <a:r>
              <a:rPr lang="en-US" sz="1500" b="1" dirty="0"/>
              <a:t> </a:t>
            </a:r>
            <a:r>
              <a:rPr lang="en-US" sz="1500" dirty="0"/>
              <a:t>aggregation centers and possible mishandling and stress during travel</a:t>
            </a:r>
          </a:p>
          <a:p>
            <a:pPr lvl="1"/>
            <a:r>
              <a:rPr lang="en-US" sz="1500" dirty="0"/>
              <a:t>Animals slaughtered in their natural environment at or close to their place of origin</a:t>
            </a:r>
          </a:p>
          <a:p>
            <a:pPr lvl="1"/>
            <a:r>
              <a:rPr lang="en-US" sz="1500" dirty="0"/>
              <a:t>No breakdown of their social group or mixing with other unknown animals</a:t>
            </a:r>
          </a:p>
          <a:p>
            <a:pPr lvl="1"/>
            <a:r>
              <a:rPr lang="en-US" sz="1500" dirty="0"/>
              <a:t>Animals not subjected to the sounds and smells of large commercial slaughterhouse operations</a:t>
            </a:r>
          </a:p>
          <a:p>
            <a:pPr lvl="1"/>
            <a:r>
              <a:rPr lang="en-US" sz="1500" dirty="0"/>
              <a:t>Slaughter carried out in a humane manner without negligent or handling errors normally prevalent with high throughput facilities.</a:t>
            </a:r>
          </a:p>
          <a:p>
            <a:pPr marL="457200" lvl="1" indent="0">
              <a:buNone/>
            </a:pPr>
            <a:endParaRPr lang="en-US" sz="1500" dirty="0"/>
          </a:p>
          <a:p>
            <a:pPr marL="457200" lvl="1" indent="0">
              <a:buNone/>
            </a:pPr>
            <a:r>
              <a:rPr lang="en-US" sz="1500" dirty="0"/>
              <a:t> </a:t>
            </a:r>
            <a:endParaRPr lang="en-US" sz="1300" dirty="0"/>
          </a:p>
          <a:p>
            <a:pPr lvl="1"/>
            <a:endParaRPr lang="en-US" sz="13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77E63FB6-D699-F942-9B1F-09173EB3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3773"/>
          <a:stretch/>
        </p:blipFill>
        <p:spPr>
          <a:xfrm>
            <a:off x="5644087" y="33244"/>
            <a:ext cx="6187231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19D212-58D9-4FDF-A44B-F7D0FC0EBC6B}"/>
              </a:ext>
            </a:extLst>
          </p:cNvPr>
          <p:cNvSpPr txBox="1">
            <a:spLocks/>
          </p:cNvSpPr>
          <p:nvPr/>
        </p:nvSpPr>
        <p:spPr>
          <a:xfrm>
            <a:off x="163775" y="1219200"/>
            <a:ext cx="2976990" cy="523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716CFF7-F056-7F42-9A2C-07DF76157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0" y="259067"/>
            <a:ext cx="3526056" cy="15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6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23755</TotalTime>
  <Words>611</Words>
  <Application>Microsoft Office PowerPoint</Application>
  <PresentationFormat>Laajakuva</PresentationFormat>
  <Paragraphs>63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FINNISH INNOVATION:   MOBILE SLAUGHTER UNITS                   www.kometos.com  </vt:lpstr>
      <vt:lpstr>    Company</vt:lpstr>
      <vt:lpstr>    Mobile Applications</vt:lpstr>
      <vt:lpstr> Components</vt:lpstr>
      <vt:lpstr> Slaughter line ____________________________________________________________________________________________ </vt:lpstr>
      <vt:lpstr>PowerPoint-esitys</vt:lpstr>
      <vt:lpstr> Mobility</vt:lpstr>
      <vt:lpstr> Latest Developments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Practical Cold Chain Solutions in Africa</dc:title>
  <dc:creator>Neal de Beer</dc:creator>
  <cp:lastModifiedBy>Risto Salo</cp:lastModifiedBy>
  <cp:revision>48</cp:revision>
  <dcterms:created xsi:type="dcterms:W3CDTF">2019-11-05T07:35:30Z</dcterms:created>
  <dcterms:modified xsi:type="dcterms:W3CDTF">2021-10-19T06:56:07Z</dcterms:modified>
</cp:coreProperties>
</file>